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61" r:id="rId6"/>
    <p:sldId id="263" r:id="rId7"/>
    <p:sldId id="266" r:id="rId8"/>
    <p:sldId id="262" r:id="rId9"/>
    <p:sldId id="264" r:id="rId10"/>
    <p:sldId id="265" r:id="rId11"/>
    <p:sldId id="267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C0DD099-4AFD-4E48-A5EB-BF179A966F5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FCE3AB2-4094-4309-913A-BA323EC056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Do Now!</a:t>
            </a:r>
            <a:endParaRPr lang="en-US" sz="4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090678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Given the </a:t>
            </a:r>
            <a:r>
              <a:rPr lang="en-US" sz="2000" dirty="0" smtClean="0"/>
              <a:t>equation, </a:t>
            </a:r>
            <a:r>
              <a:rPr lang="en-US" sz="2000" i="1" dirty="0" smtClean="0"/>
              <a:t>f(t</a:t>
            </a:r>
            <a:r>
              <a:rPr lang="en-US" sz="2000" i="1" dirty="0"/>
              <a:t>) </a:t>
            </a:r>
            <a:r>
              <a:rPr lang="en-US" sz="2000" i="1" dirty="0" smtClean="0"/>
              <a:t> </a:t>
            </a:r>
            <a:r>
              <a:rPr lang="en-US" sz="2000" dirty="0" smtClean="0"/>
              <a:t>= 48 </a:t>
            </a:r>
            <a:r>
              <a:rPr lang="en-US" sz="2000" dirty="0"/>
              <a:t>+32t – 16t</a:t>
            </a:r>
            <a:r>
              <a:rPr lang="en-US" sz="2000" baseline="30000" dirty="0"/>
              <a:t>2</a:t>
            </a:r>
            <a:r>
              <a:rPr lang="en-US" sz="2000" dirty="0"/>
              <a:t>,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which </a:t>
            </a:r>
            <a:r>
              <a:rPr lang="en-US" sz="2000" dirty="0"/>
              <a:t>represents the height of a ball thrown into the air,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where </a:t>
            </a:r>
            <a:r>
              <a:rPr lang="en-US" sz="2000" dirty="0"/>
              <a:t>t</a:t>
            </a:r>
            <a:r>
              <a:rPr lang="en-US" sz="2000" i="1" dirty="0"/>
              <a:t> </a:t>
            </a:r>
            <a:r>
              <a:rPr lang="en-US" sz="2000" dirty="0"/>
              <a:t>= time in seconds.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Find </a:t>
            </a:r>
            <a:r>
              <a:rPr lang="en-US" sz="2000" dirty="0"/>
              <a:t>the height of ball at these times: </a:t>
            </a:r>
            <a:r>
              <a:rPr lang="en-US" sz="2000" i="1" dirty="0"/>
              <a:t>t</a:t>
            </a:r>
            <a:r>
              <a:rPr lang="en-US" sz="2000" dirty="0"/>
              <a:t> = 0, 1, 2, 3, 4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50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Limits graphically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2999"/>
            <a:ext cx="6400800" cy="477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6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limit of this function graphically.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8382000" cy="4300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78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77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Exit Pass</a:t>
            </a:r>
            <a:endParaRPr lang="en-US" sz="4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38200" y="2090678"/>
                <a:ext cx="7620000" cy="1668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Find the limit of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4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4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4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4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sz="4000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n-US" sz="4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4000" b="0" i="1" smtClean="0">
                            <a:latin typeface="Cambria Math"/>
                          </a:rPr>
                          <m:t>+1</m:t>
                        </m:r>
                      </m:den>
                    </m:f>
                    <m:r>
                      <a:rPr lang="en-US" sz="4000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4000" dirty="0" smtClean="0"/>
                  <a:t>   as </a:t>
                </a:r>
                <a:r>
                  <a:rPr lang="en-US" sz="4000" i="1" dirty="0" smtClean="0"/>
                  <a:t>x</a:t>
                </a:r>
                <a:r>
                  <a:rPr lang="en-US" sz="4000" dirty="0" smtClean="0"/>
                  <a:t> approaches -1.</a:t>
                </a:r>
                <a:endParaRPr lang="en-US" sz="4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090678"/>
                <a:ext cx="7620000" cy="1668149"/>
              </a:xfrm>
              <a:prstGeom prst="rect">
                <a:avLst/>
              </a:prstGeom>
              <a:blipFill rotWithShape="1">
                <a:blip r:embed="rId2"/>
                <a:stretch>
                  <a:fillRect l="-2880" b="-145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26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29297"/>
            <a:ext cx="7772400" cy="914399"/>
          </a:xfrm>
        </p:spPr>
        <p:txBody>
          <a:bodyPr/>
          <a:lstStyle/>
          <a:p>
            <a:r>
              <a:rPr lang="en-US" sz="3600" dirty="0" smtClean="0"/>
              <a:t>Numerical and Graphical Limits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372296"/>
            <a:ext cx="6248400" cy="119970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You will be able to find the limit of a function numerically and graphically.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"/>
            <a:ext cx="5791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HW:</a:t>
            </a:r>
          </a:p>
          <a:p>
            <a:r>
              <a:rPr lang="en-US" sz="2000" b="1" dirty="0" smtClean="0"/>
              <a:t>pp</a:t>
            </a:r>
            <a:r>
              <a:rPr lang="en-US" sz="2000" b="1" dirty="0"/>
              <a:t>. 54-55: </a:t>
            </a:r>
            <a:r>
              <a:rPr lang="en-US" sz="2000" b="1" dirty="0" smtClean="0"/>
              <a:t>3-7 </a:t>
            </a:r>
            <a:r>
              <a:rPr lang="en-US" sz="2000" b="1" dirty="0"/>
              <a:t>odd, 9-13 odd, </a:t>
            </a:r>
            <a:r>
              <a:rPr lang="en-US" sz="2000" b="1" dirty="0" smtClean="0"/>
              <a:t>17</a:t>
            </a:r>
            <a:r>
              <a:rPr lang="en-US" sz="2000" b="1" dirty="0" smtClean="0"/>
              <a:t>-31 odd </a:t>
            </a:r>
            <a:r>
              <a:rPr lang="en-US" sz="2000" b="1" dirty="0" smtClean="0"/>
              <a:t>opt</a:t>
            </a:r>
            <a:r>
              <a:rPr lang="en-US" sz="2000" b="1" dirty="0"/>
              <a:t>: 57, </a:t>
            </a:r>
            <a:r>
              <a:rPr lang="en-US" sz="2000" b="1" dirty="0" smtClean="0"/>
              <a:t>59</a:t>
            </a:r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chemeClr val="bg2">
                    <a:lumMod val="90000"/>
                  </a:schemeClr>
                </a:solidFill>
              </a:rPr>
              <a:t>Video: Binomial Expansion</a:t>
            </a:r>
            <a:endParaRPr lang="en-US" sz="2000" b="1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41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The limit of f(x) is </a:t>
                </a:r>
                <a:r>
                  <a:rPr lang="en-US" b="1" i="1" dirty="0" smtClean="0">
                    <a:solidFill>
                      <a:schemeClr val="bg2">
                        <a:lumMod val="50000"/>
                      </a:schemeClr>
                    </a:solidFill>
                  </a:rPr>
                  <a:t>L</a:t>
                </a:r>
                <a:r>
                  <a:rPr lang="en-US" dirty="0" smtClean="0"/>
                  <a:t> as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approaches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provided that we can make f(x) as close to </a:t>
                </a:r>
                <a:r>
                  <a:rPr lang="en-US" i="1" dirty="0" smtClean="0"/>
                  <a:t>L</a:t>
                </a:r>
                <a:r>
                  <a:rPr lang="en-US" dirty="0" smtClean="0"/>
                  <a:t> </a:t>
                </a:r>
                <a:br>
                  <a:rPr lang="en-US" dirty="0" smtClean="0"/>
                </a:br>
                <a:r>
                  <a:rPr lang="en-US" dirty="0" smtClean="0"/>
                  <a:t>as we want for all </a:t>
                </a:r>
                <a:r>
                  <a:rPr lang="en-US" i="1" dirty="0" smtClean="0"/>
                  <a:t>x</a:t>
                </a:r>
                <a:r>
                  <a:rPr lang="en-US" dirty="0" smtClean="0"/>
                  <a:t> sufficiently close to </a:t>
                </a:r>
                <a:r>
                  <a:rPr lang="en-US" i="1" dirty="0" smtClean="0"/>
                  <a:t>a</a:t>
                </a:r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from </a:t>
                </a:r>
                <a:r>
                  <a:rPr lang="en-US" b="1" u="sng" dirty="0" smtClean="0">
                    <a:solidFill>
                      <a:schemeClr val="bg2">
                        <a:lumMod val="50000"/>
                      </a:schemeClr>
                    </a:solidFill>
                  </a:rPr>
                  <a:t>both sides</a:t>
                </a:r>
                <a:r>
                  <a:rPr lang="en-US" dirty="0" smtClean="0"/>
                  <a:t>, </a:t>
                </a:r>
                <a:r>
                  <a:rPr lang="en-US" b="1" u="sng" dirty="0" smtClean="0">
                    <a:solidFill>
                      <a:srgbClr val="00B050"/>
                    </a:solidFill>
                  </a:rPr>
                  <a:t>without letting </a:t>
                </a:r>
                <a:r>
                  <a:rPr lang="en-US" b="1" i="1" u="sng" dirty="0" smtClean="0">
                    <a:solidFill>
                      <a:srgbClr val="00B050"/>
                    </a:solidFill>
                  </a:rPr>
                  <a:t>x</a:t>
                </a:r>
                <a:r>
                  <a:rPr lang="en-US" b="1" u="sng" dirty="0" smtClean="0">
                    <a:solidFill>
                      <a:srgbClr val="00B050"/>
                    </a:solidFill>
                  </a:rPr>
                  <a:t> be </a:t>
                </a:r>
                <a:r>
                  <a:rPr lang="en-US" b="1" i="1" u="sng" dirty="0" smtClean="0">
                    <a:solidFill>
                      <a:srgbClr val="00B050"/>
                    </a:solidFill>
                  </a:rPr>
                  <a:t>a</a:t>
                </a:r>
                <a:r>
                  <a:rPr lang="en-US" dirty="0" smtClean="0"/>
                  <a:t>. </a:t>
                </a:r>
              </a:p>
              <a:p>
                <a:endParaRPr lang="en-US" dirty="0"/>
              </a:p>
              <a:p>
                <a:r>
                  <a:rPr lang="en-US" dirty="0" smtClean="0"/>
                  <a:t>Written as: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𝐿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r>
                  <a:rPr lang="en-US" dirty="0" smtClean="0"/>
                  <a:t>Possible limit values: </a:t>
                </a:r>
              </a:p>
              <a:p>
                <a:pPr lvl="1"/>
                <a:r>
                  <a:rPr lang="en-US" dirty="0" smtClean="0"/>
                  <a:t>A number</a:t>
                </a:r>
              </a:p>
              <a:p>
                <a:pPr lvl="1"/>
                <a:r>
                  <a:rPr lang="en-US" dirty="0" smtClean="0"/>
                  <a:t>DNE</a:t>
                </a:r>
              </a:p>
              <a:p>
                <a:pPr lvl="1"/>
                <a:r>
                  <a:rPr lang="en-US" dirty="0" smtClean="0">
                    <a:sym typeface="Euclid Symbol"/>
                  </a:rPr>
                  <a:t>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617" b="-2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“Working”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82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Left </a:t>
            </a:r>
            <a:r>
              <a:rPr lang="en-US" sz="3600" dirty="0" smtClean="0">
                <a:sym typeface="Euclid Symbol"/>
              </a:rPr>
              <a:t> Right</a:t>
            </a:r>
            <a:br>
              <a:rPr lang="en-US" sz="3600" dirty="0" smtClean="0">
                <a:sym typeface="Euclid Symbol"/>
              </a:rPr>
            </a:br>
            <a:endParaRPr lang="en-US" sz="3600" dirty="0" smtClean="0">
              <a:sym typeface="Euclid Symbol"/>
            </a:endParaRPr>
          </a:p>
          <a:p>
            <a:r>
              <a:rPr lang="en-US" sz="3600" dirty="0" smtClean="0">
                <a:sym typeface="Euclid Symbol"/>
              </a:rPr>
              <a:t>Oscillates</a:t>
            </a:r>
            <a:br>
              <a:rPr lang="en-US" sz="3600" dirty="0" smtClean="0">
                <a:sym typeface="Euclid Symbol"/>
              </a:rPr>
            </a:br>
            <a:endParaRPr lang="en-US" sz="3600" dirty="0" smtClean="0">
              <a:sym typeface="Euclid Symbol"/>
            </a:endParaRPr>
          </a:p>
          <a:p>
            <a:r>
              <a:rPr lang="en-US" sz="3600" dirty="0" smtClean="0">
                <a:sym typeface="Euclid Symbol"/>
              </a:rPr>
              <a:t>Increases without bound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 limits fail (to exist)?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9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1"/>
                <a:ext cx="8229600" cy="10668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→2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−3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+2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−2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lvl="0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1"/>
                <a:ext cx="8229600" cy="1066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limits numerically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057400"/>
            <a:ext cx="8534400" cy="1439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71800" y="3412391"/>
            <a:ext cx="59436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>
              <a:buNone/>
            </a:pPr>
            <a:r>
              <a:rPr lang="en-US" sz="1600" dirty="0" smtClean="0"/>
              <a:t>Turn-on your graphing </a:t>
            </a:r>
            <a:r>
              <a:rPr lang="en-US" sz="1600" dirty="0" err="1" smtClean="0"/>
              <a:t>calcs</a:t>
            </a:r>
            <a:r>
              <a:rPr lang="en-US" sz="1600" dirty="0" smtClean="0"/>
              <a:t> and follow these steps:</a:t>
            </a:r>
            <a:br>
              <a:rPr lang="en-US" sz="1600" dirty="0" smtClean="0"/>
            </a:br>
            <a:endParaRPr lang="en-US" sz="1600" dirty="0" smtClean="0"/>
          </a:p>
          <a:p>
            <a:pPr marL="109728" lvl="0" indent="0">
              <a:buNone/>
            </a:pPr>
            <a:r>
              <a:rPr lang="en-US" sz="1600" dirty="0" smtClean="0"/>
              <a:t>1.) Press </a:t>
            </a:r>
            <a:r>
              <a:rPr lang="en-US" sz="1600" b="1" dirty="0" smtClean="0"/>
              <a:t>Y=</a:t>
            </a:r>
            <a:r>
              <a:rPr lang="en-US" sz="1600" dirty="0" smtClean="0"/>
              <a:t>. </a:t>
            </a:r>
            <a:br>
              <a:rPr lang="en-US" sz="1600" dirty="0" smtClean="0"/>
            </a:br>
            <a:r>
              <a:rPr lang="en-US" sz="1600" dirty="0" smtClean="0"/>
              <a:t>     Input the function on the first line.  </a:t>
            </a:r>
          </a:p>
          <a:p>
            <a:pPr marL="109728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2.) Press </a:t>
            </a:r>
            <a:r>
              <a:rPr lang="en-US" sz="1600" b="1" dirty="0" smtClean="0"/>
              <a:t>2nd WINDOW</a:t>
            </a:r>
            <a:r>
              <a:rPr lang="en-US" sz="1600" dirty="0" smtClean="0"/>
              <a:t>. </a:t>
            </a:r>
          </a:p>
          <a:p>
            <a:pPr marL="109728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3.) Change “</a:t>
            </a:r>
            <a:r>
              <a:rPr lang="en-US" sz="1600" b="1" dirty="0" smtClean="0"/>
              <a:t>INDPNT</a:t>
            </a:r>
            <a:r>
              <a:rPr lang="en-US" sz="1600" dirty="0" smtClean="0"/>
              <a:t>” to “</a:t>
            </a:r>
            <a:r>
              <a:rPr lang="en-US" sz="1600" b="1" dirty="0" smtClean="0"/>
              <a:t>ASK</a:t>
            </a:r>
            <a:r>
              <a:rPr lang="en-US" sz="1600" dirty="0" smtClean="0"/>
              <a:t>.”</a:t>
            </a:r>
          </a:p>
          <a:p>
            <a:pPr marL="109728" lvl="0" indent="0">
              <a:buNone/>
            </a:pP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>4.) Press </a:t>
            </a:r>
            <a:r>
              <a:rPr lang="en-US" sz="1600" b="1" dirty="0" smtClean="0"/>
              <a:t>2nd GRAPH</a:t>
            </a:r>
            <a:r>
              <a:rPr lang="en-US" sz="1600" dirty="0" smtClean="0"/>
              <a:t>. Input each of the values listed above for </a:t>
            </a:r>
            <a:r>
              <a:rPr lang="en-US" sz="1600" i="1" dirty="0" smtClean="0"/>
              <a:t>x</a:t>
            </a:r>
            <a:r>
              <a:rPr lang="en-US" sz="1600" dirty="0" smtClean="0"/>
              <a:t>. Press </a:t>
            </a:r>
            <a:r>
              <a:rPr lang="en-US" sz="1600" b="1" dirty="0" smtClean="0"/>
              <a:t>ENTER</a:t>
            </a:r>
            <a:r>
              <a:rPr lang="en-US" sz="1600" dirty="0" smtClean="0"/>
              <a:t> for each. The result is the resulting </a:t>
            </a:r>
            <a:r>
              <a:rPr lang="en-US" sz="1600" i="1" dirty="0" smtClean="0"/>
              <a:t>f</a:t>
            </a:r>
            <a:r>
              <a:rPr lang="en-US" sz="1600" dirty="0" smtClean="0"/>
              <a:t>(</a:t>
            </a:r>
            <a:r>
              <a:rPr lang="en-US" sz="1600" i="1" dirty="0" smtClean="0"/>
              <a:t>x</a:t>
            </a:r>
            <a:r>
              <a:rPr lang="en-US" sz="1600" dirty="0" smtClean="0"/>
              <a:t>) value. </a:t>
            </a:r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11124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43001"/>
                <a:ext cx="8229600" cy="10668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→2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i="1">
                                <a:latin typeface="Cambria Math"/>
                              </a:rPr>
                              <m:t>−3</m:t>
                            </m:r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+2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−2</m:t>
                            </m:r>
                          </m:den>
                        </m:f>
                      </m:e>
                    </m:func>
                  </m:oMath>
                </a14:m>
                <a:r>
                  <a:rPr lang="en-US" dirty="0" smtClean="0"/>
                  <a:t> =</a:t>
                </a:r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lvl="0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  <a:p>
                <a:pPr marL="109728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43001"/>
                <a:ext cx="8229600" cy="10668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limits numerically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12954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2362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limit of f(x) as x approaches a is </a:t>
            </a:r>
            <a:r>
              <a:rPr lang="en-US" b="1" u="sng" dirty="0" smtClean="0"/>
              <a:t>not</a:t>
            </a:r>
            <a:r>
              <a:rPr lang="en-US" dirty="0" smtClean="0"/>
              <a:t> necessarily equal to f(a).</a:t>
            </a:r>
          </a:p>
          <a:p>
            <a:endParaRPr lang="en-US" dirty="0"/>
          </a:p>
          <a:p>
            <a:r>
              <a:rPr lang="en-US" dirty="0" smtClean="0"/>
              <a:t>Limits are an approached y-value, they are </a:t>
            </a:r>
            <a:r>
              <a:rPr lang="en-US" b="1" u="sng" dirty="0" smtClean="0"/>
              <a:t>not </a:t>
            </a:r>
            <a:r>
              <a:rPr lang="en-US" dirty="0" smtClean="0"/>
              <a:t>the </a:t>
            </a:r>
            <a:br>
              <a:rPr lang="en-US" dirty="0" smtClean="0"/>
            </a:br>
            <a:r>
              <a:rPr lang="en-US" b="1" u="sng" dirty="0" smtClean="0"/>
              <a:t>defined y-value at a point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86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limit of these functions numerically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Follow-Ups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17621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75" y="2133600"/>
            <a:ext cx="16097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929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 smtClean="0"/>
                  <a:t>On the previous slide, </a:t>
                </a:r>
                <a:br>
                  <a:rPr lang="en-US" dirty="0" smtClean="0"/>
                </a:br>
                <a:r>
                  <a:rPr lang="en-US" dirty="0" smtClean="0"/>
                  <a:t>we found the limit of the function from: 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b="1" u="sng" dirty="0" smtClean="0"/>
                  <a:t>left side of a</a:t>
                </a:r>
                <a:r>
                  <a:rPr lang="en-US" b="1" dirty="0" smtClean="0"/>
                  <a:t>;</a:t>
                </a:r>
                <a:r>
                  <a:rPr lang="en-US" dirty="0" smtClean="0"/>
                  <a:t> and </a:t>
                </a:r>
              </a:p>
              <a:p>
                <a:pPr lvl="1"/>
                <a:r>
                  <a:rPr lang="en-US" dirty="0" smtClean="0"/>
                  <a:t>the </a:t>
                </a:r>
                <a:r>
                  <a:rPr lang="en-US" b="1" u="sng" dirty="0" smtClean="0"/>
                  <a:t>right side of a</a:t>
                </a:r>
                <a:r>
                  <a:rPr lang="en-US" i="1" dirty="0" smtClean="0"/>
                  <a:t>.</a:t>
                </a:r>
                <a:br>
                  <a:rPr lang="en-US" i="1" dirty="0" smtClean="0"/>
                </a:br>
                <a:endParaRPr lang="en-US" i="1" dirty="0" smtClean="0"/>
              </a:p>
              <a:p>
                <a:pPr marL="109728" indent="0">
                  <a:buNone/>
                </a:pPr>
                <a:r>
                  <a:rPr lang="en-US" dirty="0" smtClean="0"/>
                  <a:t>Notation:</a:t>
                </a:r>
              </a:p>
              <a:p>
                <a:pPr marL="109728" indent="0">
                  <a:buNone/>
                </a:pPr>
                <a:endParaRPr lang="en-US" i="1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−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r>
                          <a:rPr lang="en-US" i="1">
                            <a:latin typeface="Cambria Math"/>
                          </a:rPr>
                          <m:t>𝑥</m:t>
                        </m:r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 means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sz="2400" dirty="0" smtClean="0"/>
                  <a:t>“</a:t>
                </a:r>
                <a:r>
                  <a:rPr lang="en-US" sz="2400" dirty="0"/>
                  <a:t>the limit of f(x) as x approaches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b="1" dirty="0"/>
                  <a:t>from the left</a:t>
                </a:r>
                <a:r>
                  <a:rPr lang="en-US" sz="2400" dirty="0" smtClean="0"/>
                  <a:t>.”</a:t>
                </a:r>
                <a:br>
                  <a:rPr lang="en-US" sz="2400" dirty="0" smtClean="0"/>
                </a:br>
                <a:endParaRPr lang="en-US" sz="2400" dirty="0" smtClean="0"/>
              </a:p>
              <a:p>
                <a:pPr marL="109728" indent="0">
                  <a:buNone/>
                </a:pPr>
                <a:endParaRPr lang="en-US" sz="2400" i="1" dirty="0" smtClean="0"/>
              </a:p>
              <a:p>
                <a:pPr marL="109728" indent="0">
                  <a:buNone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>
                            <a:latin typeface="Cambria Math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lim</m:t>
                            </m:r>
                          </m:e>
                          <m:lim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→</m:t>
                            </m:r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latin typeface="Cambria Math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+</m:t>
                                </m:r>
                              </m:sup>
                            </m:sSup>
                          </m:lim>
                        </m:limLow>
                      </m:fName>
                      <m:e>
                        <m:r>
                          <a:rPr lang="en-US" sz="2400" i="1">
                            <a:latin typeface="Cambria Math"/>
                          </a:rPr>
                          <m:t>𝑓</m:t>
                        </m:r>
                        <m:r>
                          <a:rPr lang="en-US" sz="2400" i="1">
                            <a:latin typeface="Cambria Math"/>
                          </a:rPr>
                          <m:t>(</m:t>
                        </m:r>
                        <m:r>
                          <a:rPr lang="en-US" sz="2400" i="1">
                            <a:latin typeface="Cambria Math"/>
                          </a:rPr>
                          <m:t>𝑥</m:t>
                        </m:r>
                        <m:r>
                          <a:rPr lang="en-US" sz="2400" i="1">
                            <a:latin typeface="Cambria Math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sz="2400" dirty="0"/>
                  <a:t> means </a:t>
                </a: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/>
                </a:r>
                <a:br>
                  <a:rPr lang="en-US" sz="2400" dirty="0" smtClean="0"/>
                </a:br>
                <a:r>
                  <a:rPr lang="en-US" sz="2400" dirty="0" smtClean="0"/>
                  <a:t>“</a:t>
                </a:r>
                <a:r>
                  <a:rPr lang="en-US" sz="2400" dirty="0"/>
                  <a:t>the limit of f(x) as x approaches </a:t>
                </a:r>
                <a:r>
                  <a:rPr lang="en-US" sz="2400" i="1" dirty="0"/>
                  <a:t>a</a:t>
                </a:r>
                <a:r>
                  <a:rPr lang="en-US" sz="2400" dirty="0"/>
                  <a:t> </a:t>
                </a:r>
                <a:r>
                  <a:rPr lang="en-US" sz="2400" b="1" dirty="0"/>
                  <a:t>from the right</a:t>
                </a:r>
                <a:r>
                  <a:rPr lang="en-US" sz="2400" dirty="0"/>
                  <a:t>.”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2291" b="-14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2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limits graphically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5410200" cy="433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539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3051</TotalTime>
  <Words>240</Words>
  <Application>Microsoft Office PowerPoint</Application>
  <PresentationFormat>On-screen Show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Numerical and Graphical Limits</vt:lpstr>
      <vt:lpstr>A “Working” Definition</vt:lpstr>
      <vt:lpstr>When do limits fail (to exist)?</vt:lpstr>
      <vt:lpstr>Find limits numerically</vt:lpstr>
      <vt:lpstr>Find limits numerically</vt:lpstr>
      <vt:lpstr>Follow-Ups</vt:lpstr>
      <vt:lpstr>Recap…</vt:lpstr>
      <vt:lpstr>Find limits graphically</vt:lpstr>
      <vt:lpstr>Find Limits graphically </vt:lpstr>
      <vt:lpstr>Follow-up</vt:lpstr>
      <vt:lpstr>PowerPoint Presentation</vt:lpstr>
    </vt:vector>
  </TitlesOfParts>
  <Company>Lawrence Township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Numerical and Graphical Limits</dc:title>
  <dc:creator>Windows User</dc:creator>
  <cp:lastModifiedBy>Windows User</cp:lastModifiedBy>
  <cp:revision>13</cp:revision>
  <dcterms:created xsi:type="dcterms:W3CDTF">2013-10-02T12:50:45Z</dcterms:created>
  <dcterms:modified xsi:type="dcterms:W3CDTF">2013-10-04T19:17:26Z</dcterms:modified>
</cp:coreProperties>
</file>