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1" r:id="rId3"/>
    <p:sldId id="256" r:id="rId4"/>
    <p:sldId id="258" r:id="rId5"/>
    <p:sldId id="262" r:id="rId6"/>
    <p:sldId id="257" r:id="rId7"/>
    <p:sldId id="264" r:id="rId8"/>
    <p:sldId id="259" r:id="rId9"/>
    <p:sldId id="265" r:id="rId10"/>
    <p:sldId id="267" r:id="rId11"/>
    <p:sldId id="280" r:id="rId12"/>
    <p:sldId id="281" r:id="rId13"/>
    <p:sldId id="266" r:id="rId14"/>
    <p:sldId id="268" r:id="rId15"/>
    <p:sldId id="269" r:id="rId16"/>
    <p:sldId id="282" r:id="rId17"/>
    <p:sldId id="284" r:id="rId18"/>
    <p:sldId id="285" r:id="rId19"/>
    <p:sldId id="283" r:id="rId20"/>
    <p:sldId id="271" r:id="rId21"/>
    <p:sldId id="274" r:id="rId22"/>
    <p:sldId id="275" r:id="rId23"/>
    <p:sldId id="276" r:id="rId24"/>
    <p:sldId id="278" r:id="rId25"/>
    <p:sldId id="273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0" autoAdjust="0"/>
    <p:restoredTop sz="94660"/>
  </p:normalViewPr>
  <p:slideViewPr>
    <p:cSldViewPr>
      <p:cViewPr varScale="1">
        <p:scale>
          <a:sx n="103" d="100"/>
          <a:sy n="10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052C-798B-44A4-BC0C-4ED176F99F67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1AE4-32E8-4D98-975C-D495E1971D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442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4954-F445-42D8-9774-317CB734ADEA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7927-B790-46F6-9440-0AFBA68FFF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904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06AC-E058-4926-A5C7-A25FEF2F8D50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DA3D-5056-4B27-9DAE-CDCDBFA3E1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999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6FA776-0901-4840-9481-AA05B0D30858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CF67D7-0716-442F-A479-78F4E2E94B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827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EEEC06-AD4E-45BE-8EF1-CE8705F3CD22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DF9C2-6D69-4B3F-A73A-0F45DFEA7F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96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65CAF7-01EA-4712-A99C-74F473DADE23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A58C8E-C2F2-47AE-ABBD-65573B4D3D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56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20C63-8E68-4F4B-86F7-15068FADA15E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6568EA-EED8-4860-AD46-7A35F03770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312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250623-3E25-4FDA-B8D2-ABF1DC280353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54A30-892C-4E62-9058-A5980357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716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46E86-3E64-48DF-A189-F08D958F7267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4098D7-AF05-43AB-8366-537BC2448A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695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47D607-254D-4249-95D6-25460A34A4A5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BC481-3946-43FC-B624-2685C58F05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278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02A5F-F74E-4820-A397-168186F156F3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776D7A-FC96-4F22-BA33-10CC45D83C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833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0C89-A8F4-4E2A-A9BF-EBD5A4FB93D7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659-FA6D-4656-BF0E-005B267FD2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365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26F64-D92F-46B9-9057-E7ED0EA4EEB5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962AE-0FBF-4A1F-8455-D39799379D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379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35C8B-6191-4556-B6A8-3A109FB052F1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71B38-EC51-424A-8333-58F609D76C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3190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01D67-365A-4308-B742-9C6677DB1336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EEBB36-8CA4-4244-8229-D8B367D126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742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20B1A-5D4A-4CF8-AFBF-912B079BC48D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18EFD9-4636-445E-B20F-FF491B8480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784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D1AFDC-982C-47FC-BC05-0CD11DA6E3EC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A887F-F0E4-423B-A197-3A739B03D0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43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0762-AC2E-4A90-B505-8E63A3A4744F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E1EE-428B-4700-9741-DBAD292FC8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8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91A6-AE86-4997-89FC-411A46BC7B6F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94AC-AF3B-436E-8FC1-5871A07E2B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651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A67F-44E9-400A-9310-83AEFBC3DA08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B394-E91B-454E-BC34-650137795E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17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7C05-A6A1-4594-BFEE-8333BB936F92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3BB4-B827-4E4A-976B-CD5C0CA12F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989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B313-A193-4FA4-80E1-9BFF8CEF8CC6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481C-6775-41CA-88FB-FB9857A1EE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429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139D-C0C6-4765-A4DD-F35C244D1BD3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2D9A-CB5F-459B-A6A1-E7B1BB5D12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222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B2C4-23D7-4DDE-8C0D-93C8A6026458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919C-20D6-4E24-9442-7875F9518E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128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30D574-970D-4D1E-B14C-21A7105CA1D5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D324-D861-4E49-B687-8C54A12F7A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044CEC-023D-4597-8049-ED30B9C251B6}" type="datetimeFigureOut">
              <a:rPr lang="fr-FR"/>
              <a:pPr>
                <a:defRPr/>
              </a:pPr>
              <a:t>06/10/2013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672381-E197-4D5E-8045-210E9799EC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</p:txBody>
      </p:sp>
      <p:pic>
        <p:nvPicPr>
          <p:cNvPr id="18436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1013172"/>
            <a:ext cx="4175125" cy="48641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DO NOW!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Estimate numerically: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1)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2)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044575" y="2298700"/>
          <a:ext cx="1727200" cy="1117600"/>
        </p:xfrm>
        <a:graphic>
          <a:graphicData uri="http://schemas.openxmlformats.org/presentationml/2006/ole">
            <p:oleObj spid="_x0000_s18470" name="Equation" r:id="rId4" imgW="647700" imgH="419100" progId="Equation.DSMT4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042988" y="3954463"/>
          <a:ext cx="2087562" cy="987425"/>
        </p:xfrm>
        <a:graphic>
          <a:graphicData uri="http://schemas.openxmlformats.org/presentationml/2006/ole">
            <p:oleObj spid="_x0000_s18471" name="Equation" r:id="rId5" imgW="914400" imgH="431800" progId="Equation.DSMT4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32363" y="1052736"/>
            <a:ext cx="3816350" cy="1754326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HW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pp. 65-66: 5-21 by 4s, 23, 27-37 odds, 41-44 all, 59-62 all </a:t>
            </a:r>
            <a:endParaRPr lang="en-US" sz="2400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932363" y="3055600"/>
            <a:ext cx="3816350" cy="2677656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Objective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Solve limits analytically by: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 Direct substitution;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  Simplification.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Simplification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899592" y="2996952"/>
          <a:ext cx="2463502" cy="1018192"/>
        </p:xfrm>
        <a:graphic>
          <a:graphicData uri="http://schemas.openxmlformats.org/presentationml/2006/ole">
            <p:oleObj spid="_x0000_s56322" name="Equation" r:id="rId4" imgW="1104840" imgH="457200" progId="Equation.DSMT4">
              <p:embed/>
            </p:oleObj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When you have a rational function </a:t>
            </a:r>
            <a:r>
              <a:rPr lang="en-US" dirty="0" smtClean="0"/>
              <a:t>but the numerator and denominator contain terms than can be simplified (such as complex fractions, or binomial powers)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154113" y="4597400"/>
          <a:ext cx="1954212" cy="1271588"/>
        </p:xfrm>
        <a:graphic>
          <a:graphicData uri="http://schemas.openxmlformats.org/presentationml/2006/ole">
            <p:oleObj spid="_x0000_s56323" name="Equation" r:id="rId5" imgW="876240" imgH="57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</p:txBody>
      </p:sp>
      <p:pic>
        <p:nvPicPr>
          <p:cNvPr id="18436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1013173"/>
            <a:ext cx="4175125" cy="452431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DO NOW!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Use simplification </a:t>
            </a:r>
            <a:br>
              <a:rPr lang="en-US" sz="2400" b="1" dirty="0" smtClean="0"/>
            </a:br>
            <a:r>
              <a:rPr lang="en-US" sz="2400" b="1" dirty="0" smtClean="0"/>
              <a:t>to find each limit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1</a:t>
            </a:r>
            <a:r>
              <a:rPr lang="en-US" sz="2400" b="1" dirty="0"/>
              <a:t>)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 smtClean="0"/>
              <a:t>2</a:t>
            </a:r>
            <a:r>
              <a:rPr lang="en-US" sz="2400" b="1" dirty="0"/>
              <a:t>)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971600" y="2708920"/>
          <a:ext cx="2664296" cy="758893"/>
        </p:xfrm>
        <a:graphic>
          <a:graphicData uri="http://schemas.openxmlformats.org/presentationml/2006/ole">
            <p:oleObj spid="_x0000_s57346" name="Equation" r:id="rId4" imgW="1231560" imgH="457200" progId="Equation.DSMT4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32363" y="836712"/>
            <a:ext cx="3816350" cy="20313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HW</a:t>
            </a:r>
          </a:p>
          <a:p>
            <a:r>
              <a:rPr lang="en-US" dirty="0" smtClean="0"/>
              <a:t>pp. </a:t>
            </a:r>
            <a:r>
              <a:rPr lang="en-US" dirty="0" smtClean="0"/>
              <a:t>67-69:19</a:t>
            </a:r>
            <a:r>
              <a:rPr lang="en-US" dirty="0" smtClean="0"/>
              <a:t>, 21, 27-39 odd, 49-59 odd; </a:t>
            </a:r>
            <a:r>
              <a:rPr lang="en-US" dirty="0" smtClean="0"/>
              <a:t>bonus</a:t>
            </a:r>
            <a:r>
              <a:rPr lang="en-US" dirty="0" smtClean="0"/>
              <a:t>: 61, </a:t>
            </a:r>
            <a:r>
              <a:rPr lang="en-US" dirty="0" smtClean="0"/>
              <a:t>62</a:t>
            </a:r>
          </a:p>
          <a:p>
            <a:endParaRPr lang="en-US" sz="2400" dirty="0" smtClean="0"/>
          </a:p>
          <a:p>
            <a:r>
              <a:rPr lang="en-US" b="1" dirty="0" smtClean="0"/>
              <a:t>Videos: </a:t>
            </a:r>
            <a:r>
              <a:rPr lang="en-US" dirty="0" smtClean="0"/>
              <a:t>Limits of trig functions </a:t>
            </a:r>
            <a:br>
              <a:rPr lang="en-US" dirty="0" smtClean="0"/>
            </a:br>
            <a:r>
              <a:rPr lang="en-US" dirty="0" smtClean="0"/>
              <a:t>and piecewise functions</a:t>
            </a:r>
            <a:endParaRPr lang="en-US" sz="2400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932040" y="3068960"/>
            <a:ext cx="3816350" cy="249299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Objective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Solve limits analytically by: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 </a:t>
            </a:r>
            <a:r>
              <a:rPr lang="en-US" sz="2000" dirty="0" smtClean="0"/>
              <a:t>Factoring and cancelling</a:t>
            </a:r>
            <a:endParaRPr lang="en-US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Multiplying by the conjugate</a:t>
            </a:r>
            <a:br>
              <a:rPr lang="en-US" sz="2000" dirty="0" smtClean="0"/>
            </a:br>
            <a:endParaRPr lang="en-US" sz="2400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971600" y="3789040"/>
          <a:ext cx="2443162" cy="758825"/>
        </p:xfrm>
        <a:graphic>
          <a:graphicData uri="http://schemas.openxmlformats.org/presentationml/2006/ole">
            <p:oleObj spid="_x0000_s57348" name="Equation" r:id="rId5" imgW="11300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Factoring and Canceling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043608" y="2492896"/>
          <a:ext cx="2087562" cy="1076325"/>
        </p:xfrm>
        <a:graphic>
          <a:graphicData uri="http://schemas.openxmlformats.org/presentationml/2006/ole">
            <p:oleObj spid="_x0000_s27669" name="Equation" r:id="rId4" imgW="812447" imgH="418918" progId="Equation.DSMT4">
              <p:embed/>
            </p:oleObj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you </a:t>
            </a:r>
            <a:r>
              <a:rPr lang="en-US" dirty="0"/>
              <a:t>have a rational function where you can </a:t>
            </a:r>
            <a:r>
              <a:rPr lang="en-US" dirty="0" smtClean="0"/>
              <a:t>factor </a:t>
            </a:r>
            <a:r>
              <a:rPr lang="en-US" dirty="0" smtClean="0"/>
              <a:t>the numerator and denominator, then </a:t>
            </a:r>
            <a:r>
              <a:rPr lang="en-US" dirty="0" smtClean="0"/>
              <a:t>cancel like factors.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Multiplying by the Conjugate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7812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When you have a rational function where the </a:t>
            </a:r>
            <a:r>
              <a:rPr lang="en-US" b="1" u="sng" dirty="0" smtClean="0"/>
              <a:t>numerator</a:t>
            </a:r>
            <a:r>
              <a:rPr lang="en-US" b="1" dirty="0" smtClean="0"/>
              <a:t> </a:t>
            </a:r>
            <a:r>
              <a:rPr lang="en-US" dirty="0" smtClean="0"/>
              <a:t>has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/>
              <a:t>sum or difference</a:t>
            </a:r>
            <a:r>
              <a:rPr lang="en-US" dirty="0"/>
              <a:t> </a:t>
            </a:r>
            <a:r>
              <a:rPr lang="en-US" u="sng" dirty="0"/>
              <a:t>and</a:t>
            </a:r>
            <a:r>
              <a:rPr lang="en-US" dirty="0"/>
              <a:t> a </a:t>
            </a:r>
            <a:r>
              <a:rPr lang="en-US" b="1" dirty="0"/>
              <a:t>radical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11188" y="2363120"/>
                <a:ext cx="3039743" cy="1128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→ 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lang="en-US" sz="32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2363120"/>
                <a:ext cx="3039743" cy="11283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Classwork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7786688" cy="604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/>
              <a:t>Find the limit of each function, analytically.</a:t>
            </a:r>
          </a:p>
          <a:p>
            <a:pPr>
              <a:buFont typeface="Arial" charset="0"/>
              <a:buNone/>
            </a:pPr>
            <a:endParaRPr lang="en-US" sz="2800" b="1" smtClean="0"/>
          </a:p>
        </p:txBody>
      </p:sp>
      <p:graphicFrame>
        <p:nvGraphicFramePr>
          <p:cNvPr id="3072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2205038"/>
          <a:ext cx="2160588" cy="973137"/>
        </p:xfrm>
        <a:graphic>
          <a:graphicData uri="http://schemas.openxmlformats.org/presentationml/2006/ole">
            <p:oleObj spid="_x0000_s30791" name="Equation" r:id="rId4" imgW="1016000" imgH="457200" progId="Equation.DSMT4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11188" y="2276475"/>
          <a:ext cx="2089150" cy="850900"/>
        </p:xfrm>
        <a:graphic>
          <a:graphicData uri="http://schemas.openxmlformats.org/presentationml/2006/ole">
            <p:oleObj spid="_x0000_s30792" name="Equation" r:id="rId5" imgW="1028700" imgH="419100" progId="Equation.DSMT4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3914775"/>
          <a:ext cx="1943100" cy="917575"/>
        </p:xfrm>
        <a:graphic>
          <a:graphicData uri="http://schemas.openxmlformats.org/presentationml/2006/ole">
            <p:oleObj spid="_x0000_s30793" name="Equation" r:id="rId6" imgW="914400" imgH="431800" progId="Equation.DSMT4">
              <p:embed/>
            </p:oleObj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5724525" y="3860800"/>
          <a:ext cx="2092325" cy="923925"/>
        </p:xfrm>
        <a:graphic>
          <a:graphicData uri="http://schemas.openxmlformats.org/presentationml/2006/ole">
            <p:oleObj spid="_x0000_s30794" name="Equation" r:id="rId7" imgW="1091726" imgH="48239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smtClean="0">
                <a:solidFill>
                  <a:schemeClr val="bg1"/>
                </a:solidFill>
              </a:rPr>
              <a:t>Title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  <a:p>
            <a:pPr eaLnBrk="1" hangingPunct="1"/>
            <a:r>
              <a:rPr lang="fr-FR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</p:txBody>
      </p:sp>
      <p:pic>
        <p:nvPicPr>
          <p:cNvPr id="18436" name="Picture 4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1013173"/>
            <a:ext cx="4175125" cy="415498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DO NOW!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Find each limit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 smtClean="0"/>
              <a:t>1</a:t>
            </a:r>
            <a:r>
              <a:rPr lang="en-US" sz="24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2)</a:t>
            </a:r>
          </a:p>
          <a:p>
            <a:pPr>
              <a:spcBef>
                <a:spcPct val="50000"/>
              </a:spcBef>
            </a:pP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400" b="1" dirty="0" smtClean="0"/>
              <a:t>3)                   (Hint: HA)</a:t>
            </a: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32363" y="1052736"/>
            <a:ext cx="3816350" cy="10156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HW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Complete worksheet. </a:t>
            </a:r>
            <a:endParaRPr lang="en-US" sz="2400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932363" y="3055600"/>
            <a:ext cx="3816350" cy="153888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Objective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Find limits </a:t>
            </a:r>
            <a:r>
              <a:rPr lang="en-US" sz="2000" dirty="0" smtClean="0"/>
              <a:t>@ infinity, </a:t>
            </a:r>
            <a:r>
              <a:rPr lang="en-US" sz="2000" dirty="0" smtClean="0"/>
              <a:t>one-sided limits analytically, and trig-rational limits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971600" y="2060848"/>
          <a:ext cx="1802407" cy="696913"/>
        </p:xfrm>
        <a:graphic>
          <a:graphicData uri="http://schemas.openxmlformats.org/presentationml/2006/ole">
            <p:oleObj spid="_x0000_s58372" name="Equation" r:id="rId4" imgW="1168200" imgH="419040" progId="Equation.DSMT4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971600" y="2852936"/>
          <a:ext cx="1312862" cy="717550"/>
        </p:xfrm>
        <a:graphic>
          <a:graphicData uri="http://schemas.openxmlformats.org/presentationml/2006/ole">
            <p:oleObj spid="_x0000_s58373" name="Equation" r:id="rId5" imgW="850680" imgH="431640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971600" y="4005064"/>
          <a:ext cx="979488" cy="696912"/>
        </p:xfrm>
        <a:graphic>
          <a:graphicData uri="http://schemas.openxmlformats.org/presentationml/2006/ole">
            <p:oleObj spid="_x0000_s58374" name="Equation" r:id="rId6" imgW="6346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Limits @ </a:t>
            </a:r>
            <a:r>
              <a:rPr lang="en-US" b="1" dirty="0" smtClean="0">
                <a:solidFill>
                  <a:schemeClr val="bg1"/>
                </a:solidFill>
                <a:sym typeface="Euclid Symbol"/>
              </a:rPr>
              <a:t>Infinity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1556792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now, we are only concerned with polynomials and rational functions.</a:t>
            </a:r>
          </a:p>
          <a:p>
            <a:endParaRPr lang="en-US" dirty="0" smtClean="0"/>
          </a:p>
          <a:p>
            <a:r>
              <a:rPr lang="en-US" b="1" dirty="0" smtClean="0"/>
              <a:t>For Polynomials: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For Rational functions:</a:t>
            </a:r>
            <a:r>
              <a:rPr lang="en-US" dirty="0" smtClean="0"/>
              <a:t> Examine HA and SA.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15616" y="2780928"/>
          <a:ext cx="3672408" cy="2123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 and degree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Behavior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Positive</a:t>
                      </a:r>
                      <a:r>
                        <a:rPr lang="en-US" baseline="0" dirty="0" smtClean="0"/>
                        <a:t> Even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and</a:t>
                      </a:r>
                      <a:r>
                        <a:rPr lang="en-US" baseline="0" dirty="0" smtClean="0"/>
                        <a:t> Up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Negative 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Down and Down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Positive 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Down and 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Negative 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and Down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1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42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Limits @ </a:t>
            </a:r>
            <a:r>
              <a:rPr lang="en-US" b="1" dirty="0" smtClean="0">
                <a:solidFill>
                  <a:schemeClr val="bg1"/>
                </a:solidFill>
                <a:sym typeface="Euclid Symbol"/>
              </a:rPr>
              <a:t>Infinity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1765250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limit of each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			B.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			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403648" y="2841426"/>
          <a:ext cx="1392238" cy="508000"/>
        </p:xfrm>
        <a:graphic>
          <a:graphicData uri="http://schemas.openxmlformats.org/presentationml/2006/ole">
            <p:oleObj spid="_x0000_s61442" name="Equation" r:id="rId4" imgW="901440" imgH="304560" progId="Equation.DSMT4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067944" y="2845370"/>
          <a:ext cx="1744663" cy="508000"/>
        </p:xfrm>
        <a:graphic>
          <a:graphicData uri="http://schemas.openxmlformats.org/presentationml/2006/ole">
            <p:oleObj spid="_x0000_s61443" name="Equation" r:id="rId5" imgW="1130040" imgH="304560" progId="Equation.DSMT4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403648" y="3493442"/>
          <a:ext cx="1117600" cy="698500"/>
        </p:xfrm>
        <a:graphic>
          <a:graphicData uri="http://schemas.openxmlformats.org/presentationml/2006/ole">
            <p:oleObj spid="_x0000_s61444" name="Equation" r:id="rId6" imgW="723600" imgH="419040" progId="Equation.DSMT4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134668" y="3515022"/>
          <a:ext cx="941388" cy="698500"/>
        </p:xfrm>
        <a:graphic>
          <a:graphicData uri="http://schemas.openxmlformats.org/presentationml/2006/ole">
            <p:oleObj spid="_x0000_s61445" name="Equation" r:id="rId7" imgW="609480" imgH="419040" progId="Equation.DSMT4">
              <p:embed/>
            </p:oleObj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438176" y="4357538"/>
          <a:ext cx="1117600" cy="655638"/>
        </p:xfrm>
        <a:graphic>
          <a:graphicData uri="http://schemas.openxmlformats.org/presentationml/2006/ole">
            <p:oleObj spid="_x0000_s61446" name="Equation" r:id="rId8" imgW="72360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71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One-Sided Limits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2048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find each of the limits.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43607" y="2708920"/>
          <a:ext cx="2761507" cy="936104"/>
        </p:xfrm>
        <a:graphic>
          <a:graphicData uri="http://schemas.openxmlformats.org/presentationml/2006/ole">
            <p:oleObj spid="_x0000_s59394" name="Equation" r:id="rId4" imgW="1498320" imgH="50796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4077072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a.)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b.)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c.)</a:t>
            </a:r>
            <a:endParaRPr lang="en-US" dirty="0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555527" y="4115990"/>
          <a:ext cx="784225" cy="465138"/>
        </p:xfrm>
        <a:graphic>
          <a:graphicData uri="http://schemas.openxmlformats.org/presentationml/2006/ole">
            <p:oleObj spid="_x0000_s59395" name="Equation" r:id="rId5" imgW="507960" imgH="279360" progId="Equation.DSMT4">
              <p:embed/>
            </p:oleObj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547664" y="4908079"/>
          <a:ext cx="784225" cy="465137"/>
        </p:xfrm>
        <a:graphic>
          <a:graphicData uri="http://schemas.openxmlformats.org/presentationml/2006/ole">
            <p:oleObj spid="_x0000_s59397" name="Equation" r:id="rId6" imgW="507960" imgH="279360" progId="Equation.DSMT4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1566863" y="5732835"/>
          <a:ext cx="746125" cy="465137"/>
        </p:xfrm>
        <a:graphic>
          <a:graphicData uri="http://schemas.openxmlformats.org/presentationml/2006/ole">
            <p:oleObj spid="_x0000_s59398" name="Equation" r:id="rId7" imgW="482400" imgH="27936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15567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These are limits </a:t>
            </a:r>
            <a:r>
              <a:rPr lang="en-US" b="1" dirty="0" smtClean="0"/>
              <a:t>from the left </a:t>
            </a:r>
            <a:r>
              <a:rPr lang="en-US" dirty="0" smtClean="0"/>
              <a:t>or </a:t>
            </a:r>
            <a:r>
              <a:rPr lang="en-US" b="1" dirty="0" smtClean="0"/>
              <a:t>the right</a:t>
            </a:r>
            <a:r>
              <a:rPr lang="en-US" dirty="0" smtClean="0"/>
              <a:t>, </a:t>
            </a:r>
            <a:r>
              <a:rPr lang="en-US" u="sng" dirty="0" smtClean="0"/>
              <a:t>only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Trig Limits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Sometimes the limit of a trig function is </a:t>
            </a:r>
            <a:r>
              <a:rPr lang="en-US" b="1" dirty="0" smtClean="0"/>
              <a:t>indeterminate.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 this case, remember these: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1550" y="2678043"/>
                <a:ext cx="2182905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</a:rPr>
                        <m:t>.)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78043"/>
                <a:ext cx="2182905" cy="6664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941790" y="3608356"/>
                <a:ext cx="266560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latin typeface="Cambria Math"/>
                        </a:rPr>
                        <m:t>.)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90" y="3608356"/>
                <a:ext cx="2665602" cy="67056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941790" y="4581128"/>
                <a:ext cx="3311740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𝒄</m:t>
                      </m:r>
                      <m:r>
                        <a:rPr lang="en-US" sz="2000" b="1" i="1" smtClean="0">
                          <a:latin typeface="Cambria Math"/>
                        </a:rPr>
                        <m:t>.)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90" y="4581128"/>
                <a:ext cx="3311740" cy="6664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463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357438" y="3497263"/>
            <a:ext cx="6029325" cy="1084262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chemeClr val="bg1"/>
                </a:solidFill>
              </a:rPr>
              <a:t>Solving Limits Analytically</a:t>
            </a:r>
            <a:endParaRPr lang="fr-FR" sz="480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3188" y="5262563"/>
            <a:ext cx="4953000" cy="974725"/>
          </a:xfrm>
        </p:spPr>
        <p:txBody>
          <a:bodyPr>
            <a:noAutofit/>
          </a:bodyPr>
          <a:lstStyle/>
          <a:p>
            <a:pPr algn="r" eaLnBrk="1" hangingPunct="1"/>
            <a:r>
              <a:rPr lang="fr-CA" sz="2400" dirty="0" err="1" smtClean="0">
                <a:solidFill>
                  <a:schemeClr val="bg1"/>
                </a:solidFill>
              </a:rPr>
              <a:t>Limit</a:t>
            </a:r>
            <a:r>
              <a:rPr lang="fr-CA" sz="2400" dirty="0" smtClean="0">
                <a:solidFill>
                  <a:schemeClr val="bg1"/>
                </a:solidFill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</a:rPr>
              <a:t>laws</a:t>
            </a:r>
            <a:r>
              <a:rPr lang="fr-CA" sz="2400" dirty="0" smtClean="0">
                <a:solidFill>
                  <a:schemeClr val="bg1"/>
                </a:solidFill>
              </a:rPr>
              <a:t>, direct </a:t>
            </a:r>
            <a:r>
              <a:rPr lang="fr-CA" sz="2400" dirty="0">
                <a:solidFill>
                  <a:schemeClr val="bg1"/>
                </a:solidFill>
              </a:rPr>
              <a:t>s</a:t>
            </a:r>
            <a:r>
              <a:rPr lang="fr-CA" sz="2400" dirty="0" smtClean="0">
                <a:solidFill>
                  <a:schemeClr val="bg1"/>
                </a:solidFill>
              </a:rPr>
              <a:t>ubstitution, </a:t>
            </a:r>
            <a:br>
              <a:rPr lang="fr-CA" sz="2400" dirty="0" smtClean="0">
                <a:solidFill>
                  <a:schemeClr val="bg1"/>
                </a:solidFill>
              </a:rPr>
            </a:br>
            <a:r>
              <a:rPr lang="fr-CA" sz="2400" dirty="0" smtClean="0">
                <a:solidFill>
                  <a:schemeClr val="bg1"/>
                </a:solidFill>
              </a:rPr>
              <a:t>and simplification. </a:t>
            </a:r>
            <a:endParaRPr lang="fr-FR" sz="2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Trig Limits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Use limit laws, trig props, and old concepts from algebra.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1550" y="2678043"/>
                <a:ext cx="1700337" cy="661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1.)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78043"/>
                <a:ext cx="1700337" cy="6615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376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004048" y="2678043"/>
                <a:ext cx="1830181" cy="661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78043"/>
                <a:ext cx="1830181" cy="6615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333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6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Trig Limits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1550" y="2678043"/>
                <a:ext cx="1830181" cy="661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78043"/>
                <a:ext cx="1830181" cy="6615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983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004048" y="2678043"/>
                <a:ext cx="2027350" cy="64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78043"/>
                <a:ext cx="2027350" cy="6477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819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Use limit laws, trig props, and old concepts from algebra.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048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Trig Limits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1550" y="2678043"/>
                <a:ext cx="1830181" cy="661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78043"/>
                <a:ext cx="1830181" cy="6615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983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004048" y="2678043"/>
                <a:ext cx="1830181" cy="661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6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78043"/>
                <a:ext cx="1830181" cy="6615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333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Use limit laws, trig props, and old concepts from algebra.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591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80513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Trig Limits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1550" y="2678043"/>
                <a:ext cx="1729191" cy="64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7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78043"/>
                <a:ext cx="1729191" cy="6440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282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812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Use limit laws, trig props, and old concepts from algebra.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076056" y="2678043"/>
                <a:ext cx="2494529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8</a:t>
                </a:r>
                <a:r>
                  <a:rPr lang="en-US" sz="2400" b="0" dirty="0" smtClean="0"/>
                  <a:t>.)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→ 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− </m:t>
                                    </m:r>
                                    <m:f>
                                      <m:fPr>
                                        <m:ctrlPr>
                                          <a:rPr lang="el-GR" sz="2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78043"/>
                <a:ext cx="2494529" cy="9831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71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Classwork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7786688" cy="604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smtClean="0"/>
              <a:t>Complete the joke worksheets provided.</a:t>
            </a:r>
          </a:p>
          <a:p>
            <a:pPr>
              <a:buFont typeface="Arial" charset="0"/>
              <a:buNone/>
            </a:pPr>
            <a:endParaRPr lang="en-US" sz="2800" b="1" dirty="0"/>
          </a:p>
          <a:p>
            <a:pPr>
              <a:buFont typeface="Arial" charset="0"/>
              <a:buNone/>
            </a:pPr>
            <a:r>
              <a:rPr lang="en-US" sz="2800" b="1" dirty="0" smtClean="0"/>
              <a:t>HW: p. 66 from worksheet: 67-80 all.</a:t>
            </a:r>
          </a:p>
          <a:p>
            <a:pPr>
              <a:buFont typeface="Arial" charset="0"/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974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CA" b="1" smtClean="0">
                <a:solidFill>
                  <a:srgbClr val="595959"/>
                </a:solidFill>
              </a:rPr>
              <a:t>Methods of Finding Limits</a:t>
            </a:r>
            <a:endParaRPr lang="fr-FR" b="1" smtClean="0">
              <a:solidFill>
                <a:srgbClr val="595959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14500" y="1600200"/>
            <a:ext cx="69723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Numerically = in a table</a:t>
            </a:r>
            <a:br>
              <a:rPr lang="fr-FR" smtClean="0">
                <a:solidFill>
                  <a:srgbClr val="595959"/>
                </a:solidFill>
              </a:rPr>
            </a:br>
            <a:endParaRPr lang="fr-FR" smtClean="0">
              <a:solidFill>
                <a:srgbClr val="595959"/>
              </a:solidFill>
            </a:endParaRPr>
          </a:p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Graphically = on a graph</a:t>
            </a:r>
            <a:br>
              <a:rPr lang="fr-FR" smtClean="0">
                <a:solidFill>
                  <a:srgbClr val="595959"/>
                </a:solidFill>
              </a:rPr>
            </a:br>
            <a:endParaRPr lang="fr-FR" smtClean="0">
              <a:solidFill>
                <a:srgbClr val="595959"/>
              </a:solidFill>
            </a:endParaRPr>
          </a:p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Analytically = using algebra/equations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51950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Limits Analytically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Limit </a:t>
            </a:r>
            <a:r>
              <a:rPr lang="en-US" dirty="0" smtClean="0"/>
              <a:t>laws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Direct </a:t>
            </a:r>
            <a:r>
              <a:rPr lang="en-US" dirty="0" smtClean="0"/>
              <a:t>substitution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Simplification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Factoring and canceling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Multiplying by the conjugate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 smtClean="0">
                <a:solidFill>
                  <a:schemeClr val="bg1"/>
                </a:solidFill>
              </a:rPr>
              <a:t>Limit Laws</a:t>
            </a:r>
            <a:endParaRPr lang="fr-FR" b="1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99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413"/>
                <a:ext cx="8229600" cy="4525962"/>
              </a:xfrm>
            </p:spPr>
            <p:txBody>
              <a:bodyPr/>
              <a:lstStyle/>
              <a:p>
                <a:pPr marL="609600" indent="-609600" eaLnBrk="1" hangingPunct="1">
                  <a:buFont typeface="Arial" charset="0"/>
                  <a:buNone/>
                </a:pPr>
                <a:r>
                  <a:rPr lang="fr-FR" dirty="0" smtClean="0">
                    <a:solidFill>
                      <a:schemeClr val="bg1"/>
                    </a:solidFill>
                  </a:rPr>
                  <a:t>Let </a:t>
                </a:r>
                <a:r>
                  <a:rPr lang="fr-FR" i="1" dirty="0" smtClean="0">
                    <a:solidFill>
                      <a:schemeClr val="bg1"/>
                    </a:solidFill>
                  </a:rPr>
                  <a:t>b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, </a:t>
                </a:r>
                <a:r>
                  <a:rPr lang="fr-FR" i="1" dirty="0" smtClean="0">
                    <a:solidFill>
                      <a:schemeClr val="bg1"/>
                    </a:solidFill>
                  </a:rPr>
                  <a:t>c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smtClean="0">
                    <a:solidFill>
                      <a:schemeClr val="bg1"/>
                    </a:solidFill>
                    <a:sym typeface="Symbol" pitchFamily="18" charset="2"/>
                  </a:rPr>
                  <a:t> </a:t>
                </a:r>
                <a:r>
                  <a:rPr lang="fr-FR" dirty="0" smtClean="0">
                    <a:solidFill>
                      <a:schemeClr val="bg1"/>
                    </a:solidFill>
                    <a:sym typeface="Euclid Extra" pitchFamily="18" charset="2"/>
                  </a:rPr>
                  <a:t>, </a:t>
                </a:r>
                <a:r>
                  <a:rPr lang="fr-FR" i="1" dirty="0" smtClean="0">
                    <a:solidFill>
                      <a:schemeClr val="bg1"/>
                    </a:solidFill>
                    <a:sym typeface="Euclid Extra" pitchFamily="18" charset="2"/>
                  </a:rPr>
                  <a:t>n </a:t>
                </a:r>
                <a:r>
                  <a:rPr lang="fr-FR" dirty="0" smtClean="0">
                    <a:solidFill>
                      <a:schemeClr val="bg1"/>
                    </a:solidFill>
                    <a:sym typeface="Symbol" pitchFamily="18" charset="2"/>
                  </a:rPr>
                  <a:t> </a:t>
                </a:r>
                <a:r>
                  <a:rPr lang="fr-FR" dirty="0" smtClean="0">
                    <a:solidFill>
                      <a:schemeClr val="bg1"/>
                    </a:solidFill>
                    <a:latin typeface="Euclid" pitchFamily="18" charset="0"/>
                    <a:sym typeface="Euclid Extra" pitchFamily="18" charset="2"/>
                  </a:rPr>
                  <a:t></a:t>
                </a:r>
                <a:r>
                  <a:rPr lang="fr-FR" dirty="0" smtClean="0">
                    <a:solidFill>
                      <a:schemeClr val="bg1"/>
                    </a:solidFill>
                    <a:sym typeface="Euclid Extra" pitchFamily="18" charset="2"/>
                  </a:rPr>
                  <a:t> &gt; 0, and  </a:t>
                </a:r>
                <a:br>
                  <a:rPr lang="fr-FR" dirty="0" smtClean="0">
                    <a:solidFill>
                      <a:schemeClr val="bg1"/>
                    </a:solidFill>
                    <a:sym typeface="Euclid Extra" pitchFamily="18" charset="2"/>
                  </a:rPr>
                </a:br>
                <a:r>
                  <a:rPr lang="fr-FR" dirty="0" smtClean="0">
                    <a:solidFill>
                      <a:schemeClr val="bg1"/>
                    </a:solidFill>
                    <a:sym typeface="Euclid Extra" pitchFamily="18" charset="2"/>
                  </a:rPr>
                  <a:t/>
                </a:r>
                <a:br>
                  <a:rPr lang="fr-FR" dirty="0" smtClean="0">
                    <a:solidFill>
                      <a:schemeClr val="bg1"/>
                    </a:solidFill>
                    <a:sym typeface="Euclid Extra" pitchFamily="18" charset="2"/>
                  </a:rPr>
                </a:br>
                <a:endParaRPr lang="fr-FR" dirty="0" smtClean="0">
                  <a:solidFill>
                    <a:schemeClr val="bg1"/>
                  </a:solidFill>
                  <a:sym typeface="Euclid Extra" pitchFamily="18" charset="2"/>
                </a:endParaRPr>
              </a:p>
              <a:p>
                <a:pPr marL="609600" indent="-609600" eaLnBrk="1" hangingPunct="1">
                  <a:buFont typeface="Arial" charset="0"/>
                  <a:buNone/>
                </a:pPr>
                <a:r>
                  <a:rPr lang="fr-FR" dirty="0" err="1" smtClean="0">
                    <a:solidFill>
                      <a:schemeClr val="bg1"/>
                    </a:solidFill>
                    <a:sym typeface="Euclid Extra" pitchFamily="18" charset="2"/>
                  </a:rPr>
                  <a:t>Then</a:t>
                </a:r>
                <a:r>
                  <a:rPr lang="fr-FR" dirty="0" smtClean="0">
                    <a:solidFill>
                      <a:schemeClr val="bg1"/>
                    </a:solidFill>
                    <a:sym typeface="Euclid Extra" pitchFamily="18" charset="2"/>
                  </a:rPr>
                  <a:t>:</a:t>
                </a:r>
              </a:p>
              <a:p>
                <a:pPr marL="609600" indent="-609600" eaLnBrk="1" hangingPunct="1">
                  <a:buFont typeface="Arial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𝑏𝐿</m:t>
                        </m:r>
                      </m:e>
                    </m:func>
                  </m:oMath>
                </a14:m>
                <a:r>
                  <a:rPr lang="fr-FR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pPr marL="609600" indent="-609600" eaLnBrk="1" hangingPunct="1">
                  <a:buFont typeface="Arial" charset="0"/>
                  <a:buAutoNum type="arabicPeriod"/>
                </a:pPr>
                <a:r>
                  <a:rPr lang="fr-FR" dirty="0" smtClean="0">
                    <a:solidFill>
                      <a:schemeClr val="bg1"/>
                    </a:solidFill>
                  </a:rPr>
                  <a:t>   </a:t>
                </a:r>
                <a:br>
                  <a:rPr lang="fr-FR" dirty="0" smtClean="0">
                    <a:solidFill>
                      <a:schemeClr val="bg1"/>
                    </a:solidFill>
                  </a:rPr>
                </a:br>
                <a:endParaRPr lang="fr-FR" dirty="0" smtClean="0">
                  <a:solidFill>
                    <a:schemeClr val="bg1"/>
                  </a:solidFill>
                </a:endParaRPr>
              </a:p>
              <a:p>
                <a:pPr marL="609600" indent="-609600" eaLnBrk="1" hangingPunct="1">
                  <a:buFont typeface="Arial" charset="0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func>
                  </m:oMath>
                </a14:m>
                <a:r>
                  <a:rPr lang="fr-FR" dirty="0" smtClean="0">
                    <a:solidFill>
                      <a:schemeClr val="bg1"/>
                    </a:solidFill>
                  </a:rPr>
                  <a:t>        </a:t>
                </a:r>
              </a:p>
              <a:p>
                <a:pPr marL="609600" indent="-609600" eaLnBrk="1" hangingPunct="1">
                  <a:buFont typeface="Arial" charset="0"/>
                  <a:buAutoNum type="arabicPeriod"/>
                </a:pPr>
                <a:endParaRPr lang="fr-FR" dirty="0" smtClean="0">
                  <a:solidFill>
                    <a:schemeClr val="bg1"/>
                  </a:solidFill>
                </a:endParaRPr>
              </a:p>
              <a:p>
                <a:pPr marL="609600" indent="-609600" eaLnBrk="1" hangingPunct="1">
                  <a:buFont typeface="Arial" charset="0"/>
                  <a:buAutoNum type="arabicPeriod"/>
                </a:pPr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09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413"/>
                <a:ext cx="8229600" cy="4525962"/>
              </a:xfrm>
              <a:blipFill rotWithShape="1">
                <a:blip r:embed="rId4" cstate="print"/>
                <a:stretch>
                  <a:fillRect l="-1926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9750" y="1773238"/>
          <a:ext cx="1811338" cy="663575"/>
        </p:xfrm>
        <a:graphic>
          <a:graphicData uri="http://schemas.openxmlformats.org/presentationml/2006/ole">
            <p:oleObj spid="_x0000_s4149" name="Equation" r:id="rId5" imgW="761669" imgH="279279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333750" y="1789113"/>
          <a:ext cx="1962150" cy="663575"/>
        </p:xfrm>
        <a:graphic>
          <a:graphicData uri="http://schemas.openxmlformats.org/presentationml/2006/ole">
            <p:oleObj spid="_x0000_s4150" name="Equation" r:id="rId6" imgW="825500" imgH="27940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971550" y="4005263"/>
          <a:ext cx="4013200" cy="693737"/>
        </p:xfrm>
        <a:graphic>
          <a:graphicData uri="http://schemas.openxmlformats.org/presentationml/2006/ole">
            <p:oleObj spid="_x0000_s4151" name="Equation" r:id="rId7" imgW="1688367" imgH="29197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A" b="1">
                <a:solidFill>
                  <a:schemeClr val="bg1"/>
                </a:solidFill>
              </a:rPr>
              <a:t>Limit Laws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4579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fr-FR">
                <a:solidFill>
                  <a:schemeClr val="bg1"/>
                </a:solidFill>
              </a:rPr>
              <a:t>Let </a:t>
            </a:r>
            <a:r>
              <a:rPr lang="fr-FR" i="1">
                <a:solidFill>
                  <a:schemeClr val="bg1"/>
                </a:solidFill>
              </a:rPr>
              <a:t>b</a:t>
            </a:r>
            <a:r>
              <a:rPr lang="fr-FR">
                <a:solidFill>
                  <a:schemeClr val="bg1"/>
                </a:solidFill>
              </a:rPr>
              <a:t>, </a:t>
            </a:r>
            <a:r>
              <a:rPr lang="fr-FR" i="1">
                <a:solidFill>
                  <a:schemeClr val="bg1"/>
                </a:solidFill>
              </a:rPr>
              <a:t>c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 </a:t>
            </a:r>
            <a:r>
              <a:rPr lang="fr-FR">
                <a:solidFill>
                  <a:schemeClr val="bg1"/>
                </a:solidFill>
                <a:sym typeface="Euclid Extra" pitchFamily="18" charset="2"/>
              </a:rPr>
              <a:t>, </a:t>
            </a:r>
            <a:r>
              <a:rPr lang="fr-FR" i="1">
                <a:solidFill>
                  <a:schemeClr val="bg1"/>
                </a:solidFill>
                <a:sym typeface="Euclid Extra" pitchFamily="18" charset="2"/>
              </a:rPr>
              <a:t>n 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 </a:t>
            </a:r>
            <a:r>
              <a:rPr lang="fr-FR">
                <a:solidFill>
                  <a:schemeClr val="bg1"/>
                </a:solidFill>
                <a:latin typeface="Euclid" pitchFamily="18" charset="0"/>
                <a:sym typeface="Euclid Extra" pitchFamily="18" charset="2"/>
              </a:rPr>
              <a:t></a:t>
            </a:r>
            <a:r>
              <a:rPr lang="fr-FR">
                <a:solidFill>
                  <a:schemeClr val="bg1"/>
                </a:solidFill>
                <a:sym typeface="Euclid Extra" pitchFamily="18" charset="2"/>
              </a:rPr>
              <a:t> &gt; 0, and  </a:t>
            </a:r>
            <a:br>
              <a:rPr lang="fr-FR">
                <a:solidFill>
                  <a:schemeClr val="bg1"/>
                </a:solidFill>
                <a:sym typeface="Euclid Extra" pitchFamily="18" charset="2"/>
              </a:rPr>
            </a:br>
            <a:r>
              <a:rPr lang="fr-FR">
                <a:solidFill>
                  <a:schemeClr val="bg1"/>
                </a:solidFill>
                <a:sym typeface="Euclid Extra" pitchFamily="18" charset="2"/>
              </a:rPr>
              <a:t/>
            </a:r>
            <a:br>
              <a:rPr lang="fr-FR">
                <a:solidFill>
                  <a:schemeClr val="bg1"/>
                </a:solidFill>
                <a:sym typeface="Euclid Extra" pitchFamily="18" charset="2"/>
              </a:rPr>
            </a:br>
            <a:endParaRPr lang="fr-FR">
              <a:solidFill>
                <a:schemeClr val="bg1"/>
              </a:solidFill>
              <a:sym typeface="Euclid Extra" pitchFamily="18" charset="2"/>
            </a:endParaRPr>
          </a:p>
          <a:p>
            <a:pPr marL="609600" indent="-609600">
              <a:buFont typeface="Arial" charset="0"/>
              <a:buNone/>
            </a:pPr>
            <a:r>
              <a:rPr lang="fr-FR">
                <a:solidFill>
                  <a:schemeClr val="bg1"/>
                </a:solidFill>
                <a:sym typeface="Euclid Extra" pitchFamily="18" charset="2"/>
              </a:rPr>
              <a:t>Then:</a:t>
            </a:r>
          </a:p>
          <a:p>
            <a:pPr marL="609600" indent="-609600">
              <a:buFont typeface="Arial" charset="0"/>
              <a:buNone/>
            </a:pPr>
            <a:r>
              <a:rPr lang="fr-FR">
                <a:solidFill>
                  <a:schemeClr val="bg1"/>
                </a:solidFill>
              </a:rPr>
              <a:t>4.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  </a:t>
            </a:r>
          </a:p>
          <a:p>
            <a:pPr marL="609600" indent="-609600">
              <a:buFont typeface="Arial" charset="0"/>
              <a:buNone/>
            </a:pPr>
            <a:r>
              <a:rPr lang="fr-FR">
                <a:solidFill>
                  <a:schemeClr val="bg1"/>
                </a:solidFill>
              </a:rPr>
              <a:t>5.  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9750" y="1773238"/>
          <a:ext cx="1811338" cy="663575"/>
        </p:xfrm>
        <a:graphic>
          <a:graphicData uri="http://schemas.openxmlformats.org/presentationml/2006/ole">
            <p:oleObj spid="_x0000_s24641" name="Equation" r:id="rId4" imgW="761669" imgH="279279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333750" y="1789113"/>
          <a:ext cx="1962150" cy="663575"/>
        </p:xfrm>
        <a:graphic>
          <a:graphicData uri="http://schemas.openxmlformats.org/presentationml/2006/ole">
            <p:oleObj spid="_x0000_s24642" name="Equation" r:id="rId5" imgW="825500" imgH="279400" progId="Equation.DSMT4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971550" y="3232150"/>
          <a:ext cx="2593975" cy="1085850"/>
        </p:xfrm>
        <a:graphic>
          <a:graphicData uri="http://schemas.openxmlformats.org/presentationml/2006/ole">
            <p:oleObj spid="_x0000_s24643" name="Equation" r:id="rId6" imgW="1092200" imgH="457200" progId="Equation.DSMT4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971550" y="4437063"/>
          <a:ext cx="2565400" cy="723900"/>
        </p:xfrm>
        <a:graphic>
          <a:graphicData uri="http://schemas.openxmlformats.org/presentationml/2006/ole">
            <p:oleObj spid="_x0000_s24644" name="Equation" r:id="rId7" imgW="1079032" imgH="304668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 smtClean="0">
                <a:solidFill>
                  <a:schemeClr val="bg1"/>
                </a:solidFill>
              </a:rPr>
              <a:t>Direct Substitution</a:t>
            </a:r>
            <a:endParaRPr lang="fr-FR" b="1" smtClean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595959"/>
                </a:solidFill>
              </a:rPr>
              <a:t>This method of solution can only be used when</a:t>
            </a:r>
          </a:p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595959"/>
                </a:solidFill>
              </a:rPr>
              <a:t>the functions are:</a:t>
            </a:r>
          </a:p>
          <a:p>
            <a:pPr lvl="1" eaLnBrk="1" hangingPunct="1"/>
            <a:r>
              <a:rPr lang="fr-FR" smtClean="0">
                <a:solidFill>
                  <a:srgbClr val="595959"/>
                </a:solidFill>
              </a:rPr>
              <a:t>Polynomial functions </a:t>
            </a:r>
          </a:p>
          <a:p>
            <a:pPr lvl="1" eaLnBrk="1" hangingPunct="1"/>
            <a:r>
              <a:rPr lang="fr-FR" smtClean="0">
                <a:solidFill>
                  <a:srgbClr val="595959"/>
                </a:solidFill>
              </a:rPr>
              <a:t>Rational functions with nonzero denominators</a:t>
            </a:r>
          </a:p>
          <a:p>
            <a:pPr lvl="1" eaLnBrk="1" hangingPunct="1"/>
            <a:r>
              <a:rPr lang="fr-FR" smtClean="0">
                <a:solidFill>
                  <a:srgbClr val="595959"/>
                </a:solidFill>
              </a:rPr>
              <a:t>Positive Integer Radical functions (square, cube, quartic, etc roots)</a:t>
            </a:r>
          </a:p>
          <a:p>
            <a:pPr lvl="1" eaLnBrk="1" hangingPunct="1"/>
            <a:r>
              <a:rPr lang="fr-FR" smtClean="0">
                <a:solidFill>
                  <a:srgbClr val="595959"/>
                </a:solidFill>
              </a:rPr>
              <a:t>Trigonometric functions</a:t>
            </a:r>
          </a:p>
          <a:p>
            <a:pPr lvl="1" eaLnBrk="1" hangingPunct="1"/>
            <a:r>
              <a:rPr lang="fr-FR" smtClean="0">
                <a:solidFill>
                  <a:srgbClr val="595959"/>
                </a:solidFill>
              </a:rPr>
              <a:t>Composite functions of above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1681163" y="1600200"/>
            <a:ext cx="562768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 Find the limit for each function.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860550" y="2513013"/>
          <a:ext cx="2111375" cy="915987"/>
        </p:xfrm>
        <a:graphic>
          <a:graphicData uri="http://schemas.openxmlformats.org/presentationml/2006/ole">
            <p:oleObj spid="_x0000_s25636" name="Equation" r:id="rId4" imgW="965200" imgH="419100" progId="Equation.DSMT4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4392613"/>
          <a:ext cx="2233613" cy="908050"/>
        </p:xfrm>
        <a:graphic>
          <a:graphicData uri="http://schemas.openxmlformats.org/presentationml/2006/ole">
            <p:oleObj spid="_x0000_s25637" name="Equation" r:id="rId5" imgW="812447" imgH="33005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008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22488" y="3462338"/>
            <a:ext cx="6337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When the limit gives </a:t>
            </a:r>
            <a:br>
              <a:rPr lang="en-US" sz="3600" b="1" dirty="0"/>
            </a:br>
            <a:r>
              <a:rPr lang="en-US" sz="3600" b="1" dirty="0"/>
              <a:t>an </a:t>
            </a:r>
            <a:r>
              <a:rPr lang="en-US" sz="3600" b="1" dirty="0" smtClean="0"/>
              <a:t>indeterminate </a:t>
            </a:r>
            <a:r>
              <a:rPr lang="en-US" sz="3600" b="1" dirty="0"/>
              <a:t>form…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600</Words>
  <Application>Microsoft Office PowerPoint</Application>
  <PresentationFormat>On-screen Show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Thème Office</vt:lpstr>
      <vt:lpstr>1_Thème Office</vt:lpstr>
      <vt:lpstr>Equation</vt:lpstr>
      <vt:lpstr>MathType 6.0 Equation</vt:lpstr>
      <vt:lpstr>Title</vt:lpstr>
      <vt:lpstr>Solving Limits Analytically</vt:lpstr>
      <vt:lpstr>Methods of Finding Limits</vt:lpstr>
      <vt:lpstr>Solving Limits Analytically</vt:lpstr>
      <vt:lpstr>Limit Laws</vt:lpstr>
      <vt:lpstr>Limit Laws</vt:lpstr>
      <vt:lpstr>Direct Substitution</vt:lpstr>
      <vt:lpstr>Example</vt:lpstr>
      <vt:lpstr>Slide 9</vt:lpstr>
      <vt:lpstr>Simplification</vt:lpstr>
      <vt:lpstr>Title</vt:lpstr>
      <vt:lpstr>Factoring and Canceling</vt:lpstr>
      <vt:lpstr>Multiplying by the Conjugate</vt:lpstr>
      <vt:lpstr>Classwork</vt:lpstr>
      <vt:lpstr>Title</vt:lpstr>
      <vt:lpstr>Limits @ Infinity</vt:lpstr>
      <vt:lpstr>Limits @ Infinity</vt:lpstr>
      <vt:lpstr>One-Sided Limits</vt:lpstr>
      <vt:lpstr>Trig Limits</vt:lpstr>
      <vt:lpstr>Trig Limits</vt:lpstr>
      <vt:lpstr>Trig Limits</vt:lpstr>
      <vt:lpstr>Trig Limits</vt:lpstr>
      <vt:lpstr>Trig Limits</vt:lpstr>
      <vt:lpstr>Classwork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Mark</cp:lastModifiedBy>
  <cp:revision>99</cp:revision>
  <dcterms:created xsi:type="dcterms:W3CDTF">2008-06-15T20:02:03Z</dcterms:created>
  <dcterms:modified xsi:type="dcterms:W3CDTF">2013-10-07T01:26:45Z</dcterms:modified>
</cp:coreProperties>
</file>